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7" r:id="rId2"/>
    <p:sldId id="258" r:id="rId3"/>
    <p:sldId id="269" r:id="rId4"/>
    <p:sldId id="27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5A0"/>
    <a:srgbClr val="A4B9C8"/>
    <a:srgbClr val="F2F2F2"/>
    <a:srgbClr val="008DFF"/>
    <a:srgbClr val="FFFFFF"/>
    <a:srgbClr val="EE964B"/>
    <a:srgbClr val="BE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01" autoAdjust="0"/>
  </p:normalViewPr>
  <p:slideViewPr>
    <p:cSldViewPr snapToGrid="0">
      <p:cViewPr varScale="1">
        <p:scale>
          <a:sx n="79" d="100"/>
          <a:sy n="79" d="100"/>
        </p:scale>
        <p:origin x="8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E1064-B240-4762-9A15-7A96EBB6903E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CC-C67F-4827-B003-9FE6F6083C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953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0B3CC-C67F-4827-B003-9FE6F6083C1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97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0B3CC-C67F-4827-B003-9FE6F6083C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85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5AD5-082F-1B80-D1FD-1DA0E1AAA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8C3EA-FCF1-1888-6D46-BB6D0E919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F5E-A746-7D96-FD1F-1A2CC42C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C2AAB-6112-BF3D-2617-89A749B5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38BC1-1585-4F43-7BDF-D9381BE5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71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6C82-D34A-D4EB-0602-D4C23E73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FCEC2-9312-E935-CAC7-140FFCEFF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C2779-BC6A-FC59-1A2C-79E3BEDA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BA76-81B9-AEC8-951E-9F4E7B06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204B0-5A82-D039-0FA6-ADE0292D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2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03942-FC98-04F2-5EDC-B9A5434CC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9033D-A65C-1D6F-C8A3-104F2C320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0A39-8BF5-811D-BAD3-2987FCC4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4708F-6866-6C64-C8C9-68F1B7B2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38566-FD10-DBE8-17AC-8BC4FA2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85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49D-7C76-3F81-F875-FBE02537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91ED-B67C-23FC-71A5-8C5B1C65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65D5F-B20A-9315-77AE-E7FEC058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323FE-BEAB-FC5D-426E-6F429E2B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16A69-9D78-6BFC-1EB5-A2882F43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13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E5CD-888D-0D20-110C-7F7E347B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00B2F-D883-9761-49BF-97ECD4D22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B85A9-2FC6-5279-4360-44D6A098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EED1-45F0-85A3-567C-0DC3C829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272E-5BCF-3936-4A7F-E1A20BD3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0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D0D5-7BFF-82DF-C81D-78574F37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4AF0-30C0-DC70-3AC2-097A18656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7CA65-6782-3444-ADD3-56071EFE7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70DEF-6409-583F-086D-90538A1D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AA836-5440-6F93-3020-83740BE7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DF6E8-CAFB-D14A-4619-CFF91245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63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027F-270C-E882-70A4-10EC9DFD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25808-885A-8FA3-9EB9-57E223635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DCED-F5AB-710A-79D0-A4157EB5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1715C-2C2A-8A2D-44E4-0E18FF7A8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B796E-1C76-60A1-5643-67436D7B9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AABE9-855A-C600-3AD0-B35F3534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E4311-1B38-02BD-F78F-DB6A318C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AE826-70D1-2B54-25BE-F11627C3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99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4143-1D4F-8126-BF83-CFE17BCD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676B7-1DCD-60FC-82B0-21F73B52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770CA-C21D-C211-1731-9E636236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57289-D7D7-4118-72AE-DAC6B7FB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34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99B61-9DFA-F295-F0D3-E24E8355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55AA4-35C5-A24E-5854-45F3BCAA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4F9B3-C82D-B490-9F4D-5395C849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0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9EDF-36FF-35C1-5EDE-152212E7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D8820-B10D-3275-1D78-5489A76B0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62EF7-9440-A127-FE8C-D8F79030E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7F83F-0799-CA26-E1BB-CEFC6FA4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07A89-ED10-7F33-F432-E557771A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4C151-E171-D428-D6DE-99936B39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65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5949-1857-1720-1DE5-06789E71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01E5D2-9326-5D70-6920-080D5C297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7D006-39FC-29A0-D62B-C7DB0D5A6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88F95-FB4D-BC74-3B60-7ED47758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FA272-E778-17AB-0DF1-A7F06A99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7B886-0D4B-7730-E0C4-C9329F33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56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20CCE-523C-2BB6-7058-BE98F5BB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6727E-8B8B-8A2D-3347-42AA4DE16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181-CBC3-11BD-9232-F3F931D29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C131-F909-45AE-8BB1-EDE7CEB08AD5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8791E-4822-D27B-67F4-15F9AB7C4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3DB0-FCF0-0017-9A11-D067098F1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EA5A3-38F6-4422-9B35-BD2CEB6B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12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microsoft.com/office/2007/relationships/media" Target="../media/media1.mp4"/><Relationship Id="rId16" Type="http://schemas.openxmlformats.org/officeDocument/2006/relationships/image" Target="../media/image13.svg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video" Target="../media/media2.mp4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416CF3-0722-98B3-9844-D2E13F4B9B5E}"/>
              </a:ext>
            </a:extLst>
          </p:cNvPr>
          <p:cNvSpPr/>
          <p:nvPr/>
        </p:nvSpPr>
        <p:spPr>
          <a:xfrm>
            <a:off x="0" y="0"/>
            <a:ext cx="12192000" cy="558800"/>
          </a:xfrm>
          <a:prstGeom prst="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D627D-F7D0-6556-119C-F86CA3B4DCC4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6085A0"/>
          </a:solidFill>
          <a:ln>
            <a:solidFill>
              <a:srgbClr val="608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D6F19-A224-73E9-03F8-5BD266A895DC}"/>
              </a:ext>
            </a:extLst>
          </p:cNvPr>
          <p:cNvSpPr txBox="1"/>
          <p:nvPr/>
        </p:nvSpPr>
        <p:spPr>
          <a:xfrm>
            <a:off x="259080" y="1899270"/>
            <a:ext cx="11673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Implementation and Assessment of an Augmented Surgical Training Curriculum </a:t>
            </a:r>
          </a:p>
          <a:p>
            <a:pPr algn="ctr"/>
            <a:r>
              <a:rPr lang="en-GB" sz="3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with a </a:t>
            </a:r>
            <a:r>
              <a:rPr lang="en-GB" sz="3600" b="1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daVinci</a:t>
            </a:r>
            <a:r>
              <a:rPr lang="en-GB" sz="36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robot: an experimental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96ECF-9410-4A88-BEBD-C7B837216181}"/>
              </a:ext>
            </a:extLst>
          </p:cNvPr>
          <p:cNvSpPr txBox="1"/>
          <p:nvPr/>
        </p:nvSpPr>
        <p:spPr>
          <a:xfrm>
            <a:off x="833120" y="3877677"/>
            <a:ext cx="10525760" cy="70788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2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Candidate: </a:t>
            </a:r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Alberto Rota</a:t>
            </a:r>
          </a:p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  <a:p>
            <a:pPr lvl="1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Advisor: </a:t>
            </a:r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Prof. Elena De Momi, </a:t>
            </a:r>
            <a:r>
              <a:rPr lang="en-GB" sz="2000" b="1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PhD</a:t>
            </a:r>
          </a:p>
          <a:p>
            <a:pPr lvl="1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Co-Advisor: </a:t>
            </a:r>
            <a:r>
              <a:rPr lang="en-GB" sz="2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 Fan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155B2-8B7E-FBB7-6E6A-DF6E6961DB3F}"/>
              </a:ext>
            </a:extLst>
          </p:cNvPr>
          <p:cNvSpPr txBox="1"/>
          <p:nvPr/>
        </p:nvSpPr>
        <p:spPr>
          <a:xfrm>
            <a:off x="833120" y="5011557"/>
            <a:ext cx="1052576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Master of Science in Biomedical Engineering – Ingegneria Biomedica</a:t>
            </a:r>
          </a:p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December 20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2022</a:t>
            </a:r>
          </a:p>
          <a:p>
            <a:pPr algn="ctr"/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Academic Year 2021-2022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28FF05-F570-EAD5-9886-86853A63C660}"/>
              </a:ext>
            </a:extLst>
          </p:cNvPr>
          <p:cNvCxnSpPr/>
          <p:nvPr/>
        </p:nvCxnSpPr>
        <p:spPr>
          <a:xfrm>
            <a:off x="833120" y="4798560"/>
            <a:ext cx="1052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hape">
            <a:extLst>
              <a:ext uri="{FF2B5EF4-FFF2-40B4-BE49-F238E27FC236}">
                <a16:creationId xmlns:a16="http://schemas.microsoft.com/office/drawing/2014/main" id="{57880C5B-574F-9071-C6F0-6A92614D5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40" y="834331"/>
            <a:ext cx="6014720" cy="84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28658-2905-AE81-E93C-902E2348D616}"/>
              </a:ext>
            </a:extLst>
          </p:cNvPr>
          <p:cNvSpPr txBox="1"/>
          <p:nvPr/>
        </p:nvSpPr>
        <p:spPr>
          <a:xfrm>
            <a:off x="1423588" y="41061"/>
            <a:ext cx="452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Logo of </a:t>
            </a:r>
            <a:r>
              <a:rPr lang="en-GB" b="1" dirty="0" err="1">
                <a:solidFill>
                  <a:srgbClr val="FF0000"/>
                </a:solidFill>
              </a:rPr>
              <a:t>Polimi</a:t>
            </a:r>
            <a:r>
              <a:rPr lang="en-GB" b="1" dirty="0">
                <a:solidFill>
                  <a:srgbClr val="FF0000"/>
                </a:solidFill>
              </a:rPr>
              <a:t> and </a:t>
            </a:r>
            <a:r>
              <a:rPr lang="en-GB" b="1" dirty="0" err="1">
                <a:solidFill>
                  <a:srgbClr val="FF0000"/>
                </a:solidFill>
              </a:rPr>
              <a:t>NearLAB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2DA61-6278-6B18-026A-21EE752F590C}"/>
              </a:ext>
            </a:extLst>
          </p:cNvPr>
          <p:cNvSpPr txBox="1"/>
          <p:nvPr/>
        </p:nvSpPr>
        <p:spPr>
          <a:xfrm>
            <a:off x="7811310" y="-24997"/>
            <a:ext cx="39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Logo of your other </a:t>
            </a:r>
            <a:r>
              <a:rPr lang="en-GB" b="1" dirty="0" err="1">
                <a:solidFill>
                  <a:srgbClr val="FF0000"/>
                </a:solidFill>
              </a:rPr>
              <a:t>affilitations</a:t>
            </a:r>
            <a:r>
              <a:rPr lang="en-GB" b="1" dirty="0">
                <a:solidFill>
                  <a:srgbClr val="FF0000"/>
                </a:solidFill>
              </a:rPr>
              <a:t> (if you have them)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06140B-1775-F563-3DD9-C4E1240A3B78}"/>
              </a:ext>
            </a:extLst>
          </p:cNvPr>
          <p:cNvCxnSpPr>
            <a:cxnSpLocks/>
          </p:cNvCxnSpPr>
          <p:nvPr/>
        </p:nvCxnSpPr>
        <p:spPr>
          <a:xfrm>
            <a:off x="2153163" y="386585"/>
            <a:ext cx="726224" cy="738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B28C81-3683-A665-9195-484CE54B1071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9747117" y="710882"/>
            <a:ext cx="653388" cy="3825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sensus Surgical, Inc. Reports Operating and Financial Results for the  Fourth Quarter and Full Year 2020 | Business Wire">
            <a:extLst>
              <a:ext uri="{FF2B5EF4-FFF2-40B4-BE49-F238E27FC236}">
                <a16:creationId xmlns:a16="http://schemas.microsoft.com/office/drawing/2014/main" id="{5CF5B301-EF9D-0D0F-F31E-3F7D62826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5" y="638806"/>
            <a:ext cx="1734861" cy="90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81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undamentals of Robotic Surgery Training Dome Promo Video">
            <a:hlinkClick r:id="" action="ppaction://media"/>
            <a:extLst>
              <a:ext uri="{FF2B5EF4-FFF2-40B4-BE49-F238E27FC236}">
                <a16:creationId xmlns:a16="http://schemas.microsoft.com/office/drawing/2014/main" id="{E11FDDC1-1CB3-6AE8-1DEB-382C5F3103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251" end="47469.6666"/>
                </p14:media>
              </p:ext>
            </p:extLst>
          </p:nvPr>
        </p:nvPicPr>
        <p:blipFill rotWithShape="1">
          <a:blip r:embed="rId6"/>
          <a:srcRect l="13503" r="9236"/>
          <a:stretch>
            <a:fillRect/>
          </a:stretch>
        </p:blipFill>
        <p:spPr>
          <a:xfrm>
            <a:off x="5910736" y="1649118"/>
            <a:ext cx="6019800" cy="4382721"/>
          </a:xfrm>
          <a:prstGeom prst="rect">
            <a:avLst/>
          </a:prstGeom>
        </p:spPr>
      </p:pic>
      <p:sp>
        <p:nvSpPr>
          <p:cNvPr id="6" name="TextBox 7445">
            <a:extLst>
              <a:ext uri="{FF2B5EF4-FFF2-40B4-BE49-F238E27FC236}">
                <a16:creationId xmlns:a16="http://schemas.microsoft.com/office/drawing/2014/main" id="{3356187F-8790-5A24-7B95-A0153B275167}"/>
              </a:ext>
            </a:extLst>
          </p:cNvPr>
          <p:cNvSpPr txBox="1"/>
          <p:nvPr/>
        </p:nvSpPr>
        <p:spPr>
          <a:xfrm>
            <a:off x="5904639" y="5804494"/>
            <a:ext cx="6019801" cy="230832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© Nicholson </a:t>
            </a:r>
            <a:r>
              <a:rPr lang="en-GB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Center</a:t>
            </a:r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Florida Hospital, FL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16CF3-0722-98B3-9844-D2E13F4B9B5E}"/>
              </a:ext>
            </a:extLst>
          </p:cNvPr>
          <p:cNvSpPr/>
          <p:nvPr/>
        </p:nvSpPr>
        <p:spPr>
          <a:xfrm>
            <a:off x="0" y="317936"/>
            <a:ext cx="12192000" cy="1063823"/>
          </a:xfrm>
          <a:prstGeom prst="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D627D-F7D0-6556-119C-F86CA3B4DCC4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6085A0"/>
          </a:solidFill>
          <a:ln>
            <a:solidFill>
              <a:srgbClr val="608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aaaa">
            <a:extLst>
              <a:ext uri="{FF2B5EF4-FFF2-40B4-BE49-F238E27FC236}">
                <a16:creationId xmlns:a16="http://schemas.microsoft.com/office/drawing/2014/main" id="{CEF272DD-3EE7-7DE0-2087-E43293683C17}"/>
              </a:ext>
            </a:extLst>
          </p:cNvPr>
          <p:cNvSpPr txBox="1"/>
          <p:nvPr/>
        </p:nvSpPr>
        <p:spPr>
          <a:xfrm>
            <a:off x="304800" y="485447"/>
            <a:ext cx="115519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Virtual Reality Simulators </a:t>
            </a: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85C254-05B4-599F-A334-AFD0C504A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5" y="6466723"/>
            <a:ext cx="1008566" cy="244072"/>
          </a:xfrm>
          <a:prstGeom prst="rect">
            <a:avLst/>
          </a:prstGeom>
        </p:spPr>
      </p:pic>
      <p:pic>
        <p:nvPicPr>
          <p:cNvPr id="2" name="vr">
            <a:hlinkClick r:id="" action="ppaction://media"/>
            <a:extLst>
              <a:ext uri="{FF2B5EF4-FFF2-40B4-BE49-F238E27FC236}">
                <a16:creationId xmlns:a16="http://schemas.microsoft.com/office/drawing/2014/main" id="{E0D0566C-A22E-3ABF-A033-AC03B556D9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367" r="1404"/>
          <a:stretch/>
        </p:blipFill>
        <p:spPr>
          <a:xfrm>
            <a:off x="5912862" y="1646509"/>
            <a:ext cx="6019801" cy="4382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4F994-C86E-C3DD-3026-3B365321290E}"/>
              </a:ext>
            </a:extLst>
          </p:cNvPr>
          <p:cNvSpPr txBox="1"/>
          <p:nvPr/>
        </p:nvSpPr>
        <p:spPr>
          <a:xfrm>
            <a:off x="304801" y="1572331"/>
            <a:ext cx="570034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Before: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Dry-lab phantoms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Animal models</a:t>
            </a:r>
          </a:p>
          <a:p>
            <a:r>
              <a:rPr lang="en-GB" sz="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sz="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Nowadays: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Simulated Environments</a:t>
            </a:r>
          </a:p>
          <a:p>
            <a:endParaRPr lang="en-GB" sz="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Infinite repetitions</a:t>
            </a:r>
          </a:p>
          <a:p>
            <a:pPr lvl="1"/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Customizability</a:t>
            </a:r>
          </a:p>
          <a:p>
            <a:pPr lvl="1"/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 costs</a:t>
            </a:r>
          </a:p>
          <a:p>
            <a:pPr lvl="1"/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Progress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in VR simulators is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correlated to clinical performance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[2]</a:t>
            </a:r>
          </a:p>
        </p:txBody>
      </p:sp>
      <p:pic>
        <p:nvPicPr>
          <p:cNvPr id="10" name="Graphic 9" descr="Wrench outline">
            <a:extLst>
              <a:ext uri="{FF2B5EF4-FFF2-40B4-BE49-F238E27FC236}">
                <a16:creationId xmlns:a16="http://schemas.microsoft.com/office/drawing/2014/main" id="{BBDB4F62-2B0E-2885-3777-7934B29EE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552" y="4009407"/>
            <a:ext cx="360000" cy="360000"/>
          </a:xfrm>
          <a:prstGeom prst="rect">
            <a:avLst/>
          </a:prstGeom>
        </p:spPr>
      </p:pic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69549CF4-49E0-C703-AC0D-AEC4BF12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552" y="4758935"/>
            <a:ext cx="360000" cy="36000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A2F58F54-9104-81EB-3457-B4FAAFEECD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552" y="4384171"/>
            <a:ext cx="360000" cy="360000"/>
          </a:xfrm>
          <a:prstGeom prst="rect">
            <a:avLst/>
          </a:prstGeom>
        </p:spPr>
      </p:pic>
      <p:pic>
        <p:nvPicPr>
          <p:cNvPr id="18" name="Graphic 17" descr="Arrow circle with solid fill">
            <a:extLst>
              <a:ext uri="{FF2B5EF4-FFF2-40B4-BE49-F238E27FC236}">
                <a16:creationId xmlns:a16="http://schemas.microsoft.com/office/drawing/2014/main" id="{FD03E907-9EC5-5B22-1CB0-2860BA1C2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7552" y="3634643"/>
            <a:ext cx="360000" cy="360000"/>
          </a:xfrm>
          <a:prstGeom prst="rect">
            <a:avLst/>
          </a:prstGeom>
        </p:spPr>
      </p:pic>
      <p:sp>
        <p:nvSpPr>
          <p:cNvPr id="8" name="TextBox 7445">
            <a:extLst>
              <a:ext uri="{FF2B5EF4-FFF2-40B4-BE49-F238E27FC236}">
                <a16:creationId xmlns:a16="http://schemas.microsoft.com/office/drawing/2014/main" id="{3BA51621-8AF9-29FD-CFC8-6D623A51E7B4}"/>
              </a:ext>
            </a:extLst>
          </p:cNvPr>
          <p:cNvSpPr txBox="1"/>
          <p:nvPr/>
        </p:nvSpPr>
        <p:spPr>
          <a:xfrm>
            <a:off x="5912862" y="5804470"/>
            <a:ext cx="6019801" cy="230832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© Intuitive Surgical Inc.</a:t>
            </a:r>
          </a:p>
        </p:txBody>
      </p:sp>
      <p:sp>
        <p:nvSpPr>
          <p:cNvPr id="20" name="!!Nav">
            <a:extLst>
              <a:ext uri="{FF2B5EF4-FFF2-40B4-BE49-F238E27FC236}">
                <a16:creationId xmlns:a16="http://schemas.microsoft.com/office/drawing/2014/main" id="{741227B8-F4F1-6A0D-31DB-5C7E40C0FEBA}"/>
              </a:ext>
            </a:extLst>
          </p:cNvPr>
          <p:cNvSpPr/>
          <p:nvPr/>
        </p:nvSpPr>
        <p:spPr>
          <a:xfrm>
            <a:off x="267728" y="26814"/>
            <a:ext cx="1610602" cy="266715"/>
          </a:xfrm>
          <a:prstGeom prst="roundRect">
            <a:avLst>
              <a:gd name="adj" fmla="val 50000"/>
            </a:avLst>
          </a:prstGeom>
          <a:solidFill>
            <a:srgbClr val="6085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4B9C8"/>
              </a:solidFill>
            </a:endParaRPr>
          </a:p>
        </p:txBody>
      </p:sp>
      <p:sp>
        <p:nvSpPr>
          <p:cNvPr id="25" name="!!NavText5">
            <a:extLst>
              <a:ext uri="{FF2B5EF4-FFF2-40B4-BE49-F238E27FC236}">
                <a16:creationId xmlns:a16="http://schemas.microsoft.com/office/drawing/2014/main" id="{3A9A3A09-D3A5-FD97-1EF3-3A83A7265A5A}"/>
              </a:ext>
            </a:extLst>
          </p:cNvPr>
          <p:cNvSpPr txBox="1"/>
          <p:nvPr/>
        </p:nvSpPr>
        <p:spPr>
          <a:xfrm>
            <a:off x="0" y="994"/>
            <a:ext cx="2137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i="1" cap="small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GB" b="1" i="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6" name="!!NavText4">
            <a:extLst>
              <a:ext uri="{FF2B5EF4-FFF2-40B4-BE49-F238E27FC236}">
                <a16:creationId xmlns:a16="http://schemas.microsoft.com/office/drawing/2014/main" id="{9221B1BB-1AE5-D522-5575-97F9A99E8EFE}"/>
              </a:ext>
            </a:extLst>
          </p:cNvPr>
          <p:cNvSpPr txBox="1"/>
          <p:nvPr/>
        </p:nvSpPr>
        <p:spPr>
          <a:xfrm>
            <a:off x="2079640" y="994"/>
            <a:ext cx="214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 of the Art</a:t>
            </a:r>
          </a:p>
        </p:txBody>
      </p:sp>
      <p:sp>
        <p:nvSpPr>
          <p:cNvPr id="27" name="!!NavText3">
            <a:extLst>
              <a:ext uri="{FF2B5EF4-FFF2-40B4-BE49-F238E27FC236}">
                <a16:creationId xmlns:a16="http://schemas.microsoft.com/office/drawing/2014/main" id="{2FC37312-7A01-6C4A-2653-B349CA1C1245}"/>
              </a:ext>
            </a:extLst>
          </p:cNvPr>
          <p:cNvSpPr txBox="1"/>
          <p:nvPr/>
        </p:nvSpPr>
        <p:spPr>
          <a:xfrm>
            <a:off x="4163038" y="994"/>
            <a:ext cx="2561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i="1" cap="small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GB" dirty="0"/>
              <a:t>Training Simulator</a:t>
            </a:r>
          </a:p>
        </p:txBody>
      </p:sp>
      <p:sp>
        <p:nvSpPr>
          <p:cNvPr id="29" name="!!NavText2">
            <a:extLst>
              <a:ext uri="{FF2B5EF4-FFF2-40B4-BE49-F238E27FC236}">
                <a16:creationId xmlns:a16="http://schemas.microsoft.com/office/drawing/2014/main" id="{7F9AF786-9BF4-D5DF-BA5E-29801FD0CB1F}"/>
              </a:ext>
            </a:extLst>
          </p:cNvPr>
          <p:cNvSpPr txBox="1"/>
          <p:nvPr/>
        </p:nvSpPr>
        <p:spPr>
          <a:xfrm>
            <a:off x="6666585" y="994"/>
            <a:ext cx="2561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Experimental Phase</a:t>
            </a:r>
          </a:p>
        </p:txBody>
      </p:sp>
      <p:sp>
        <p:nvSpPr>
          <p:cNvPr id="30" name="!!NavText1">
            <a:extLst>
              <a:ext uri="{FF2B5EF4-FFF2-40B4-BE49-F238E27FC236}">
                <a16:creationId xmlns:a16="http://schemas.microsoft.com/office/drawing/2014/main" id="{74D01B6C-2493-C0CE-705F-7E3E9A7B05FE}"/>
              </a:ext>
            </a:extLst>
          </p:cNvPr>
          <p:cNvSpPr txBox="1"/>
          <p:nvPr/>
        </p:nvSpPr>
        <p:spPr>
          <a:xfrm>
            <a:off x="9185103" y="-22142"/>
            <a:ext cx="153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Results</a:t>
            </a:r>
          </a:p>
        </p:txBody>
      </p:sp>
      <p:sp>
        <p:nvSpPr>
          <p:cNvPr id="31" name="!!NavText1">
            <a:extLst>
              <a:ext uri="{FF2B5EF4-FFF2-40B4-BE49-F238E27FC236}">
                <a16:creationId xmlns:a16="http://schemas.microsoft.com/office/drawing/2014/main" id="{36A7AC37-8C46-CFE0-1F18-3AB7DF9A3E29}"/>
              </a:ext>
            </a:extLst>
          </p:cNvPr>
          <p:cNvSpPr txBox="1"/>
          <p:nvPr/>
        </p:nvSpPr>
        <p:spPr>
          <a:xfrm>
            <a:off x="10652106" y="994"/>
            <a:ext cx="153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7FC95-F961-9A2A-07A7-5C42C396A06C}"/>
              </a:ext>
            </a:extLst>
          </p:cNvPr>
          <p:cNvSpPr txBox="1"/>
          <p:nvPr/>
        </p:nvSpPr>
        <p:spPr>
          <a:xfrm>
            <a:off x="2098230" y="6400741"/>
            <a:ext cx="610091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[2] Aghazadeh </a:t>
            </a:r>
            <a:r>
              <a:rPr lang="en-GB" i="1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 al. </a:t>
            </a:r>
            <a:r>
              <a:rPr lang="en-GB" baseline="-250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(2016)</a:t>
            </a:r>
            <a:endParaRPr lang="en-GB" sz="1800" baseline="-250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D40192A-221A-E5D9-BD31-890FC4E033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80481" y="6473827"/>
            <a:ext cx="3708400" cy="2095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A54A83-66E2-B1B2-1BD4-0FB875334F13}"/>
              </a:ext>
            </a:extLst>
          </p:cNvPr>
          <p:cNvCxnSpPr/>
          <p:nvPr/>
        </p:nvCxnSpPr>
        <p:spPr>
          <a:xfrm>
            <a:off x="11537007" y="6299200"/>
            <a:ext cx="0" cy="557806"/>
          </a:xfrm>
          <a:prstGeom prst="line">
            <a:avLst/>
          </a:prstGeom>
          <a:ln>
            <a:solidFill>
              <a:srgbClr val="A4B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58CABC-0104-D66C-D777-6960A36FDF73}"/>
              </a:ext>
            </a:extLst>
          </p:cNvPr>
          <p:cNvSpPr txBox="1"/>
          <p:nvPr/>
        </p:nvSpPr>
        <p:spPr>
          <a:xfrm>
            <a:off x="11580883" y="6346605"/>
            <a:ext cx="582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GB" sz="2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EDF695-B301-EA7D-5FBC-E24E57CBF764}"/>
              </a:ext>
            </a:extLst>
          </p:cNvPr>
          <p:cNvCxnSpPr/>
          <p:nvPr/>
        </p:nvCxnSpPr>
        <p:spPr>
          <a:xfrm flipH="1" flipV="1">
            <a:off x="8365787" y="285635"/>
            <a:ext cx="447473" cy="599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9049DD-EDAF-5D5F-2260-FCD6690380E1}"/>
              </a:ext>
            </a:extLst>
          </p:cNvPr>
          <p:cNvSpPr txBox="1"/>
          <p:nvPr/>
        </p:nvSpPr>
        <p:spPr>
          <a:xfrm>
            <a:off x="8781152" y="773637"/>
            <a:ext cx="187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Breadcrumbs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1A71E5-288C-DC9E-1DF3-B91DF7C56792}"/>
              </a:ext>
            </a:extLst>
          </p:cNvPr>
          <p:cNvSpPr txBox="1"/>
          <p:nvPr/>
        </p:nvSpPr>
        <p:spPr>
          <a:xfrm>
            <a:off x="4427763" y="6393437"/>
            <a:ext cx="30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Citations in this style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2A7D1F-D099-D1D8-77A1-04396BD19E0B}"/>
              </a:ext>
            </a:extLst>
          </p:cNvPr>
          <p:cNvSpPr txBox="1"/>
          <p:nvPr/>
        </p:nvSpPr>
        <p:spPr>
          <a:xfrm>
            <a:off x="9734031" y="6024105"/>
            <a:ext cx="187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Slide Number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D0F191-A67F-C349-A94A-AE04CEAB8C61}"/>
              </a:ext>
            </a:extLst>
          </p:cNvPr>
          <p:cNvCxnSpPr>
            <a:cxnSpLocks/>
          </p:cNvCxnSpPr>
          <p:nvPr/>
        </p:nvCxnSpPr>
        <p:spPr>
          <a:xfrm flipH="1">
            <a:off x="4081702" y="6578152"/>
            <a:ext cx="3460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31DBED-A67B-C9C8-C1D7-94491BB6FD4D}"/>
              </a:ext>
            </a:extLst>
          </p:cNvPr>
          <p:cNvCxnSpPr>
            <a:cxnSpLocks/>
          </p:cNvCxnSpPr>
          <p:nvPr/>
        </p:nvCxnSpPr>
        <p:spPr>
          <a:xfrm>
            <a:off x="11397548" y="6346605"/>
            <a:ext cx="285371" cy="120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A1CE03-AF42-3649-C1D5-794196BDB5B5}"/>
              </a:ext>
            </a:extLst>
          </p:cNvPr>
          <p:cNvCxnSpPr>
            <a:cxnSpLocks/>
          </p:cNvCxnSpPr>
          <p:nvPr/>
        </p:nvCxnSpPr>
        <p:spPr>
          <a:xfrm flipV="1">
            <a:off x="5710136" y="6024105"/>
            <a:ext cx="0" cy="376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2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56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2087FD-BCF5-6612-8328-2D2F9B0F3571}"/>
              </a:ext>
            </a:extLst>
          </p:cNvPr>
          <p:cNvSpPr/>
          <p:nvPr/>
        </p:nvSpPr>
        <p:spPr>
          <a:xfrm>
            <a:off x="0" y="317936"/>
            <a:ext cx="12192000" cy="1063823"/>
          </a:xfrm>
          <a:prstGeom prst="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D627D-F7D0-6556-119C-F86CA3B4DCC4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6085A0"/>
          </a:solidFill>
          <a:ln>
            <a:solidFill>
              <a:srgbClr val="608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96E0B33-7493-1281-373A-BF9BAB422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0481" y="6473827"/>
            <a:ext cx="3708400" cy="2095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F272DD-3EE7-7DE0-2087-E43293683C17}"/>
              </a:ext>
            </a:extLst>
          </p:cNvPr>
          <p:cNvSpPr txBox="1"/>
          <p:nvPr/>
        </p:nvSpPr>
        <p:spPr>
          <a:xfrm>
            <a:off x="304800" y="485447"/>
            <a:ext cx="6053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 of the Art</a:t>
            </a: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85C254-05B4-599F-A334-AFD0C504A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5" y="6466723"/>
            <a:ext cx="1008566" cy="244072"/>
          </a:xfrm>
          <a:prstGeom prst="rect">
            <a:avLst/>
          </a:prstGeom>
        </p:spPr>
      </p:pic>
      <p:pic>
        <p:nvPicPr>
          <p:cNvPr id="1028" name="Picture 4" descr="Simulator set-up Installation of the da Vinci skills simulator for... |  Download Scientific Diagram">
            <a:extLst>
              <a:ext uri="{FF2B5EF4-FFF2-40B4-BE49-F238E27FC236}">
                <a16:creationId xmlns:a16="http://schemas.microsoft.com/office/drawing/2014/main" id="{46439A4B-12AA-8C92-78DA-2DEE28A0E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r="9499"/>
          <a:stretch/>
        </p:blipFill>
        <p:spPr bwMode="auto">
          <a:xfrm>
            <a:off x="1292772" y="2383375"/>
            <a:ext cx="4156843" cy="36588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v Trainer 2 Userssmall - Robotic Surgery Training, HD Png Download -  kindpng">
            <a:extLst>
              <a:ext uri="{FF2B5EF4-FFF2-40B4-BE49-F238E27FC236}">
                <a16:creationId xmlns:a16="http://schemas.microsoft.com/office/drawing/2014/main" id="{D8D6EAC9-0780-3A55-5206-325F4404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87" y="2383376"/>
            <a:ext cx="4156842" cy="365883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CA284-6364-7C3D-8ED0-65EA76170057}"/>
              </a:ext>
            </a:extLst>
          </p:cNvPr>
          <p:cNvSpPr txBox="1"/>
          <p:nvPr/>
        </p:nvSpPr>
        <p:spPr>
          <a:xfrm>
            <a:off x="3162300" y="1495251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Commercial Solutions: examples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GB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01A9D-1C41-B979-5C8D-DE74AAA991C3}"/>
              </a:ext>
            </a:extLst>
          </p:cNvPr>
          <p:cNvSpPr txBox="1"/>
          <p:nvPr/>
        </p:nvSpPr>
        <p:spPr>
          <a:xfrm>
            <a:off x="6742386" y="2034214"/>
            <a:ext cx="4156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Mimic dV-Trainer: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Mimic Inc. </a:t>
            </a:r>
            <a:endParaRPr lang="en-GB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46F89-6039-ABFC-C4C6-F8952BF5100D}"/>
              </a:ext>
            </a:extLst>
          </p:cNvPr>
          <p:cNvSpPr txBox="1"/>
          <p:nvPr/>
        </p:nvSpPr>
        <p:spPr>
          <a:xfrm>
            <a:off x="1292772" y="2034214"/>
            <a:ext cx="4156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daVinci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SimNow – Intuitive Inc. </a:t>
            </a:r>
            <a:endParaRPr lang="en-GB" i="1" dirty="0"/>
          </a:p>
        </p:txBody>
      </p:sp>
      <p:sp>
        <p:nvSpPr>
          <p:cNvPr id="2" name="!!TextBox 1666">
            <a:extLst>
              <a:ext uri="{FF2B5EF4-FFF2-40B4-BE49-F238E27FC236}">
                <a16:creationId xmlns:a16="http://schemas.microsoft.com/office/drawing/2014/main" id="{BA5EF7F9-53D5-37CD-B2D1-80AD8D1A1016}"/>
              </a:ext>
            </a:extLst>
          </p:cNvPr>
          <p:cNvSpPr txBox="1"/>
          <p:nvPr/>
        </p:nvSpPr>
        <p:spPr>
          <a:xfrm>
            <a:off x="1292771" y="5811377"/>
            <a:ext cx="4156843" cy="230832"/>
          </a:xfrm>
          <a:prstGeom prst="rect">
            <a:avLst/>
          </a:prstGeom>
          <a:solidFill>
            <a:srgbClr val="F2F2F2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© Intuitive Surgical Inc.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06117-2BF4-765C-B98A-FD802F1194FF}"/>
              </a:ext>
            </a:extLst>
          </p:cNvPr>
          <p:cNvSpPr txBox="1"/>
          <p:nvPr/>
        </p:nvSpPr>
        <p:spPr>
          <a:xfrm>
            <a:off x="6742385" y="5811377"/>
            <a:ext cx="415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© Mimic Simulators Inc.</a:t>
            </a:r>
          </a:p>
        </p:txBody>
      </p:sp>
      <p:sp>
        <p:nvSpPr>
          <p:cNvPr id="5" name="!!Nav">
            <a:extLst>
              <a:ext uri="{FF2B5EF4-FFF2-40B4-BE49-F238E27FC236}">
                <a16:creationId xmlns:a16="http://schemas.microsoft.com/office/drawing/2014/main" id="{DC18F430-2C80-29EC-3B0D-5781D7BE3CB6}"/>
              </a:ext>
            </a:extLst>
          </p:cNvPr>
          <p:cNvSpPr/>
          <p:nvPr/>
        </p:nvSpPr>
        <p:spPr>
          <a:xfrm>
            <a:off x="2126768" y="26814"/>
            <a:ext cx="2036270" cy="266715"/>
          </a:xfrm>
          <a:prstGeom prst="roundRect">
            <a:avLst>
              <a:gd name="adj" fmla="val 50000"/>
            </a:avLst>
          </a:prstGeom>
          <a:solidFill>
            <a:srgbClr val="6085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4B9C8"/>
              </a:solidFill>
            </a:endParaRPr>
          </a:p>
        </p:txBody>
      </p:sp>
      <p:sp>
        <p:nvSpPr>
          <p:cNvPr id="13" name="!!NavText5">
            <a:extLst>
              <a:ext uri="{FF2B5EF4-FFF2-40B4-BE49-F238E27FC236}">
                <a16:creationId xmlns:a16="http://schemas.microsoft.com/office/drawing/2014/main" id="{695CA005-A4F2-801C-17A0-669DC0040214}"/>
              </a:ext>
            </a:extLst>
          </p:cNvPr>
          <p:cNvSpPr txBox="1"/>
          <p:nvPr/>
        </p:nvSpPr>
        <p:spPr>
          <a:xfrm>
            <a:off x="0" y="994"/>
            <a:ext cx="2137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i="1" cap="small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GB" dirty="0"/>
              <a:t>Introduction</a:t>
            </a:r>
          </a:p>
        </p:txBody>
      </p:sp>
      <p:sp>
        <p:nvSpPr>
          <p:cNvPr id="14" name="!!NavText4">
            <a:extLst>
              <a:ext uri="{FF2B5EF4-FFF2-40B4-BE49-F238E27FC236}">
                <a16:creationId xmlns:a16="http://schemas.microsoft.com/office/drawing/2014/main" id="{CF53CB65-62CA-2A4F-1596-EA041A06323D}"/>
              </a:ext>
            </a:extLst>
          </p:cNvPr>
          <p:cNvSpPr txBox="1"/>
          <p:nvPr/>
        </p:nvSpPr>
        <p:spPr>
          <a:xfrm>
            <a:off x="2079640" y="994"/>
            <a:ext cx="214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cap="small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 of the Art</a:t>
            </a:r>
          </a:p>
        </p:txBody>
      </p:sp>
      <p:sp>
        <p:nvSpPr>
          <p:cNvPr id="15" name="!!NavText3">
            <a:extLst>
              <a:ext uri="{FF2B5EF4-FFF2-40B4-BE49-F238E27FC236}">
                <a16:creationId xmlns:a16="http://schemas.microsoft.com/office/drawing/2014/main" id="{7F9D9C41-D348-BA71-8618-D7A29ACFFD89}"/>
              </a:ext>
            </a:extLst>
          </p:cNvPr>
          <p:cNvSpPr txBox="1"/>
          <p:nvPr/>
        </p:nvSpPr>
        <p:spPr>
          <a:xfrm>
            <a:off x="4163038" y="994"/>
            <a:ext cx="2561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i="1" cap="small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GB" dirty="0"/>
              <a:t>Training Simulator</a:t>
            </a:r>
          </a:p>
        </p:txBody>
      </p:sp>
      <p:sp>
        <p:nvSpPr>
          <p:cNvPr id="17" name="!!NavText2">
            <a:extLst>
              <a:ext uri="{FF2B5EF4-FFF2-40B4-BE49-F238E27FC236}">
                <a16:creationId xmlns:a16="http://schemas.microsoft.com/office/drawing/2014/main" id="{2350E41A-48E8-7E7D-4161-496C5389D43D}"/>
              </a:ext>
            </a:extLst>
          </p:cNvPr>
          <p:cNvSpPr txBox="1"/>
          <p:nvPr/>
        </p:nvSpPr>
        <p:spPr>
          <a:xfrm>
            <a:off x="6666585" y="994"/>
            <a:ext cx="2561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Experimental Phase</a:t>
            </a:r>
          </a:p>
        </p:txBody>
      </p:sp>
      <p:sp>
        <p:nvSpPr>
          <p:cNvPr id="18" name="!!NavText1">
            <a:extLst>
              <a:ext uri="{FF2B5EF4-FFF2-40B4-BE49-F238E27FC236}">
                <a16:creationId xmlns:a16="http://schemas.microsoft.com/office/drawing/2014/main" id="{190DEB17-A148-19F1-8835-7C515005DC7E}"/>
              </a:ext>
            </a:extLst>
          </p:cNvPr>
          <p:cNvSpPr txBox="1"/>
          <p:nvPr/>
        </p:nvSpPr>
        <p:spPr>
          <a:xfrm>
            <a:off x="9170132" y="-14248"/>
            <a:ext cx="153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Results</a:t>
            </a:r>
          </a:p>
        </p:txBody>
      </p:sp>
      <p:sp>
        <p:nvSpPr>
          <p:cNvPr id="19" name="!!NavText1">
            <a:extLst>
              <a:ext uri="{FF2B5EF4-FFF2-40B4-BE49-F238E27FC236}">
                <a16:creationId xmlns:a16="http://schemas.microsoft.com/office/drawing/2014/main" id="{434DF532-B4E5-7661-89BF-CCE24EA084B6}"/>
              </a:ext>
            </a:extLst>
          </p:cNvPr>
          <p:cNvSpPr txBox="1"/>
          <p:nvPr/>
        </p:nvSpPr>
        <p:spPr>
          <a:xfrm>
            <a:off x="10652106" y="994"/>
            <a:ext cx="153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16C903-1BA5-0908-2BA0-72AD8D1B9E4F}"/>
              </a:ext>
            </a:extLst>
          </p:cNvPr>
          <p:cNvCxnSpPr/>
          <p:nvPr/>
        </p:nvCxnSpPr>
        <p:spPr>
          <a:xfrm>
            <a:off x="11537007" y="6299200"/>
            <a:ext cx="0" cy="557806"/>
          </a:xfrm>
          <a:prstGeom prst="line">
            <a:avLst/>
          </a:prstGeom>
          <a:ln>
            <a:solidFill>
              <a:srgbClr val="A4B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4A5D7-6292-6E36-660C-9C9C0817986A}"/>
              </a:ext>
            </a:extLst>
          </p:cNvPr>
          <p:cNvSpPr txBox="1"/>
          <p:nvPr/>
        </p:nvSpPr>
        <p:spPr>
          <a:xfrm>
            <a:off x="11580883" y="6346605"/>
            <a:ext cx="582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B70D1-5577-E143-9A1E-106219F42793}"/>
              </a:ext>
            </a:extLst>
          </p:cNvPr>
          <p:cNvSpPr txBox="1"/>
          <p:nvPr/>
        </p:nvSpPr>
        <p:spPr>
          <a:xfrm>
            <a:off x="1450156" y="6287302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Copyright of all pictures downloaded from the web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C21476-2A1B-9CCA-1168-F2C47AC8A2B7}"/>
              </a:ext>
            </a:extLst>
          </p:cNvPr>
          <p:cNvCxnSpPr>
            <a:cxnSpLocks/>
          </p:cNvCxnSpPr>
          <p:nvPr/>
        </p:nvCxnSpPr>
        <p:spPr>
          <a:xfrm flipH="1" flipV="1">
            <a:off x="5473638" y="5632315"/>
            <a:ext cx="382413" cy="643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3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139243B-8756-EBFC-1763-39EF85C957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9"/>
          <a:stretch/>
        </p:blipFill>
        <p:spPr>
          <a:xfrm>
            <a:off x="6445181" y="1965998"/>
            <a:ext cx="4801676" cy="29045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2087FD-BCF5-6612-8328-2D2F9B0F3571}"/>
              </a:ext>
            </a:extLst>
          </p:cNvPr>
          <p:cNvSpPr/>
          <p:nvPr/>
        </p:nvSpPr>
        <p:spPr>
          <a:xfrm>
            <a:off x="0" y="317936"/>
            <a:ext cx="12192000" cy="1063823"/>
          </a:xfrm>
          <a:prstGeom prst="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D627D-F7D0-6556-119C-F86CA3B4DCC4}"/>
              </a:ext>
            </a:extLst>
          </p:cNvPr>
          <p:cNvSpPr/>
          <p:nvPr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6085A0"/>
          </a:solidFill>
          <a:ln>
            <a:solidFill>
              <a:srgbClr val="608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272DD-3EE7-7DE0-2087-E43293683C17}"/>
              </a:ext>
            </a:extLst>
          </p:cNvPr>
          <p:cNvSpPr txBox="1"/>
          <p:nvPr/>
        </p:nvSpPr>
        <p:spPr>
          <a:xfrm>
            <a:off x="304800" y="485447"/>
            <a:ext cx="115911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Results</a:t>
            </a:r>
          </a:p>
        </p:txBody>
      </p:sp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85C254-05B4-599F-A334-AFD0C504A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5" y="6466723"/>
            <a:ext cx="1008566" cy="244072"/>
          </a:xfrm>
          <a:prstGeom prst="rect">
            <a:avLst/>
          </a:prstGeom>
        </p:spPr>
      </p:pic>
      <p:sp>
        <p:nvSpPr>
          <p:cNvPr id="5" name="!!Nav">
            <a:extLst>
              <a:ext uri="{FF2B5EF4-FFF2-40B4-BE49-F238E27FC236}">
                <a16:creationId xmlns:a16="http://schemas.microsoft.com/office/drawing/2014/main" id="{70BF1B96-EB79-9B82-1FEB-C0F14CF2217B}"/>
              </a:ext>
            </a:extLst>
          </p:cNvPr>
          <p:cNvSpPr/>
          <p:nvPr/>
        </p:nvSpPr>
        <p:spPr>
          <a:xfrm>
            <a:off x="9387840" y="16654"/>
            <a:ext cx="1129624" cy="266715"/>
          </a:xfrm>
          <a:prstGeom prst="roundRect">
            <a:avLst>
              <a:gd name="adj" fmla="val 50000"/>
            </a:avLst>
          </a:prstGeom>
          <a:solidFill>
            <a:srgbClr val="6085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4B9C8"/>
              </a:solidFill>
            </a:endParaRPr>
          </a:p>
        </p:txBody>
      </p:sp>
      <p:sp>
        <p:nvSpPr>
          <p:cNvPr id="6" name="!!NavText5">
            <a:extLst>
              <a:ext uri="{FF2B5EF4-FFF2-40B4-BE49-F238E27FC236}">
                <a16:creationId xmlns:a16="http://schemas.microsoft.com/office/drawing/2014/main" id="{6F134CE3-4E64-6F42-616D-08342CF6C6DF}"/>
              </a:ext>
            </a:extLst>
          </p:cNvPr>
          <p:cNvSpPr txBox="1"/>
          <p:nvPr/>
        </p:nvSpPr>
        <p:spPr>
          <a:xfrm>
            <a:off x="0" y="994"/>
            <a:ext cx="2137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i="1" cap="small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GB" dirty="0"/>
              <a:t>Introduction</a:t>
            </a:r>
          </a:p>
        </p:txBody>
      </p:sp>
      <p:sp>
        <p:nvSpPr>
          <p:cNvPr id="8" name="!!NavText4">
            <a:extLst>
              <a:ext uri="{FF2B5EF4-FFF2-40B4-BE49-F238E27FC236}">
                <a16:creationId xmlns:a16="http://schemas.microsoft.com/office/drawing/2014/main" id="{662DB8F6-7551-1CFD-3FEF-C13690AFB3AD}"/>
              </a:ext>
            </a:extLst>
          </p:cNvPr>
          <p:cNvSpPr txBox="1"/>
          <p:nvPr/>
        </p:nvSpPr>
        <p:spPr>
          <a:xfrm>
            <a:off x="2079640" y="994"/>
            <a:ext cx="214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State of the Art</a:t>
            </a:r>
          </a:p>
        </p:txBody>
      </p:sp>
      <p:sp>
        <p:nvSpPr>
          <p:cNvPr id="9" name="!!NavText3">
            <a:extLst>
              <a:ext uri="{FF2B5EF4-FFF2-40B4-BE49-F238E27FC236}">
                <a16:creationId xmlns:a16="http://schemas.microsoft.com/office/drawing/2014/main" id="{447818C0-A69F-558A-C837-D73F2CF6FECF}"/>
              </a:ext>
            </a:extLst>
          </p:cNvPr>
          <p:cNvSpPr txBox="1"/>
          <p:nvPr/>
        </p:nvSpPr>
        <p:spPr>
          <a:xfrm>
            <a:off x="4163038" y="994"/>
            <a:ext cx="2561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i="1" cap="small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</a:lstStyle>
          <a:p>
            <a:r>
              <a:rPr lang="en-GB" dirty="0"/>
              <a:t>Training Simulator</a:t>
            </a:r>
          </a:p>
        </p:txBody>
      </p:sp>
      <p:sp>
        <p:nvSpPr>
          <p:cNvPr id="10" name="!!NavText2">
            <a:extLst>
              <a:ext uri="{FF2B5EF4-FFF2-40B4-BE49-F238E27FC236}">
                <a16:creationId xmlns:a16="http://schemas.microsoft.com/office/drawing/2014/main" id="{173E27BC-4EE6-1F06-6472-BA0B779440EB}"/>
              </a:ext>
            </a:extLst>
          </p:cNvPr>
          <p:cNvSpPr txBox="1"/>
          <p:nvPr/>
        </p:nvSpPr>
        <p:spPr>
          <a:xfrm>
            <a:off x="6666585" y="994"/>
            <a:ext cx="2561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Experimental Phase</a:t>
            </a:r>
          </a:p>
        </p:txBody>
      </p:sp>
      <p:sp>
        <p:nvSpPr>
          <p:cNvPr id="13" name="!!NavText1">
            <a:extLst>
              <a:ext uri="{FF2B5EF4-FFF2-40B4-BE49-F238E27FC236}">
                <a16:creationId xmlns:a16="http://schemas.microsoft.com/office/drawing/2014/main" id="{519C45E3-4A40-36BC-B2B5-F8852F7348E6}"/>
              </a:ext>
            </a:extLst>
          </p:cNvPr>
          <p:cNvSpPr txBox="1"/>
          <p:nvPr/>
        </p:nvSpPr>
        <p:spPr>
          <a:xfrm>
            <a:off x="9179964" y="-14248"/>
            <a:ext cx="153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cap="small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Results</a:t>
            </a:r>
          </a:p>
        </p:txBody>
      </p:sp>
      <p:sp>
        <p:nvSpPr>
          <p:cNvPr id="14" name="!!NavText1">
            <a:extLst>
              <a:ext uri="{FF2B5EF4-FFF2-40B4-BE49-F238E27FC236}">
                <a16:creationId xmlns:a16="http://schemas.microsoft.com/office/drawing/2014/main" id="{589CBCDD-9F36-F50F-1E1F-BAC4F9DE50D0}"/>
              </a:ext>
            </a:extLst>
          </p:cNvPr>
          <p:cNvSpPr txBox="1"/>
          <p:nvPr/>
        </p:nvSpPr>
        <p:spPr>
          <a:xfrm>
            <a:off x="10652106" y="994"/>
            <a:ext cx="153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cap="small" dirty="0">
                <a:solidFill>
                  <a:srgbClr val="A4B9C8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241A5-2E8F-2083-8BC7-F01E3874EB4B}"/>
              </a:ext>
            </a:extLst>
          </p:cNvPr>
          <p:cNvSpPr txBox="1"/>
          <p:nvPr/>
        </p:nvSpPr>
        <p:spPr>
          <a:xfrm>
            <a:off x="518035" y="4997314"/>
            <a:ext cx="4839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Assisted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subjects execute tasks with a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consistently better performance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4B19F-BF16-FDBE-7940-20CC5FEFF944}"/>
              </a:ext>
            </a:extLst>
          </p:cNvPr>
          <p:cNvSpPr txBox="1"/>
          <p:nvPr/>
        </p:nvSpPr>
        <p:spPr>
          <a:xfrm>
            <a:off x="6225411" y="4997314"/>
            <a:ext cx="544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Assisted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subjects experienced an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improved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skill transfer 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towards non-assisted executions </a:t>
            </a:r>
            <a:endParaRPr lang="en-GB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16B3B9C-69DF-849B-E775-773AA6E32287}"/>
              </a:ext>
            </a:extLst>
          </p:cNvPr>
          <p:cNvCxnSpPr>
            <a:cxnSpLocks/>
          </p:cNvCxnSpPr>
          <p:nvPr/>
        </p:nvCxnSpPr>
        <p:spPr>
          <a:xfrm>
            <a:off x="9197340" y="2931196"/>
            <a:ext cx="0" cy="120265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241095-D79C-BBEF-24B7-BAFD208F38E9}"/>
              </a:ext>
            </a:extLst>
          </p:cNvPr>
          <p:cNvSpPr txBox="1"/>
          <p:nvPr/>
        </p:nvSpPr>
        <p:spPr>
          <a:xfrm>
            <a:off x="8846019" y="2456279"/>
            <a:ext cx="129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+13.07%</a:t>
            </a:r>
            <a:endParaRPr lang="en-GB" b="1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79AC42-4E4E-F523-4688-F805C2615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0481" y="6473827"/>
            <a:ext cx="3708400" cy="20954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AC32E4-6CCE-2017-213A-9E41027E5515}"/>
              </a:ext>
            </a:extLst>
          </p:cNvPr>
          <p:cNvCxnSpPr/>
          <p:nvPr/>
        </p:nvCxnSpPr>
        <p:spPr>
          <a:xfrm>
            <a:off x="11537007" y="6299200"/>
            <a:ext cx="0" cy="557806"/>
          </a:xfrm>
          <a:prstGeom prst="line">
            <a:avLst/>
          </a:prstGeom>
          <a:ln>
            <a:solidFill>
              <a:srgbClr val="A4B9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8C56A5-C5E8-BEB5-C325-9EC170712740}"/>
              </a:ext>
            </a:extLst>
          </p:cNvPr>
          <p:cNvSpPr txBox="1"/>
          <p:nvPr/>
        </p:nvSpPr>
        <p:spPr>
          <a:xfrm>
            <a:off x="11580883" y="6346605"/>
            <a:ext cx="582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13</a:t>
            </a:r>
            <a:endParaRPr lang="en-GB" sz="28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802EA9-57D6-D33E-E764-E9A27E20C229}"/>
              </a:ext>
            </a:extLst>
          </p:cNvPr>
          <p:cNvGrpSpPr/>
          <p:nvPr/>
        </p:nvGrpSpPr>
        <p:grpSpPr>
          <a:xfrm>
            <a:off x="536763" y="1616632"/>
            <a:ext cx="4801676" cy="3263628"/>
            <a:chOff x="536763" y="1847736"/>
            <a:chExt cx="4801676" cy="3263628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1885151F-4EE1-8BC4-A8FF-9EF59A3F8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79"/>
            <a:stretch/>
          </p:blipFill>
          <p:spPr>
            <a:xfrm>
              <a:off x="536763" y="2206830"/>
              <a:ext cx="4801676" cy="29045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B0DC38-5BE4-9720-DBB2-46C2A4D9E397}"/>
                </a:ext>
              </a:extLst>
            </p:cNvPr>
            <p:cNvSpPr txBox="1"/>
            <p:nvPr/>
          </p:nvSpPr>
          <p:spPr>
            <a:xfrm>
              <a:off x="1308887" y="1847736"/>
              <a:ext cx="828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Day 1</a:t>
              </a:r>
              <a:endParaRPr lang="en-GB" sz="1400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C5D95B62-A1FB-64A2-5AAD-B2F0FEB0EA50}"/>
                </a:ext>
              </a:extLst>
            </p:cNvPr>
            <p:cNvSpPr/>
            <p:nvPr/>
          </p:nvSpPr>
          <p:spPr>
            <a:xfrm rot="5400000">
              <a:off x="1656029" y="1889519"/>
              <a:ext cx="90435" cy="651345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866DEAC1-1712-1DD9-067D-CBD851F578B1}"/>
                </a:ext>
              </a:extLst>
            </p:cNvPr>
            <p:cNvSpPr/>
            <p:nvPr/>
          </p:nvSpPr>
          <p:spPr>
            <a:xfrm rot="5400000">
              <a:off x="2638929" y="1889519"/>
              <a:ext cx="90435" cy="651345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11D82EFD-A356-42C0-7EF7-EFFAD427D3FC}"/>
                </a:ext>
              </a:extLst>
            </p:cNvPr>
            <p:cNvSpPr/>
            <p:nvPr/>
          </p:nvSpPr>
          <p:spPr>
            <a:xfrm rot="5400000">
              <a:off x="3621829" y="1889519"/>
              <a:ext cx="90435" cy="651345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A298013E-E6E8-5D26-CECA-E05CF8317F0C}"/>
                </a:ext>
              </a:extLst>
            </p:cNvPr>
            <p:cNvSpPr/>
            <p:nvPr/>
          </p:nvSpPr>
          <p:spPr>
            <a:xfrm rot="5400000">
              <a:off x="4604728" y="1889519"/>
              <a:ext cx="90435" cy="651345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2C4BFB-725B-C19C-03E1-704A28F6A839}"/>
                </a:ext>
              </a:extLst>
            </p:cNvPr>
            <p:cNvSpPr txBox="1"/>
            <p:nvPr/>
          </p:nvSpPr>
          <p:spPr>
            <a:xfrm>
              <a:off x="2284461" y="1847736"/>
              <a:ext cx="828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Day 2</a:t>
              </a:r>
              <a:endParaRPr lang="en-GB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D51AE5-3D0C-9EEE-8F87-B0FB305F2A33}"/>
                </a:ext>
              </a:extLst>
            </p:cNvPr>
            <p:cNvSpPr txBox="1"/>
            <p:nvPr/>
          </p:nvSpPr>
          <p:spPr>
            <a:xfrm>
              <a:off x="3260035" y="1847736"/>
              <a:ext cx="828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Day 3</a:t>
              </a:r>
              <a:endParaRPr lang="en-GB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241C26-F28F-9D43-1234-2BE3AF334794}"/>
                </a:ext>
              </a:extLst>
            </p:cNvPr>
            <p:cNvSpPr txBox="1"/>
            <p:nvPr/>
          </p:nvSpPr>
          <p:spPr>
            <a:xfrm>
              <a:off x="4235609" y="1847736"/>
              <a:ext cx="828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Day 4</a:t>
              </a:r>
              <a:endParaRPr lang="en-GB" sz="1400" dirty="0"/>
            </a:p>
          </p:txBody>
        </p:sp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C9C53975-7CC1-7D3D-A990-704D6FB4F9B6}"/>
              </a:ext>
            </a:extLst>
          </p:cNvPr>
          <p:cNvSpPr/>
          <p:nvPr/>
        </p:nvSpPr>
        <p:spPr>
          <a:xfrm rot="5400000">
            <a:off x="9105957" y="-34501"/>
            <a:ext cx="117996" cy="396621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E080-8110-1E1C-1F46-4E0778F753C0}"/>
              </a:ext>
            </a:extLst>
          </p:cNvPr>
          <p:cNvSpPr txBox="1"/>
          <p:nvPr/>
        </p:nvSpPr>
        <p:spPr>
          <a:xfrm>
            <a:off x="8765628" y="1564525"/>
            <a:ext cx="828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Day 7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FA2A2-CA85-1697-D518-0E5523442FA3}"/>
              </a:ext>
            </a:extLst>
          </p:cNvPr>
          <p:cNvSpPr txBox="1"/>
          <p:nvPr/>
        </p:nvSpPr>
        <p:spPr>
          <a:xfrm>
            <a:off x="5045956" y="4627982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Units of measure ON ALL PLOTS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D4A99-31B7-060D-B0E2-C3C79E39E4A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992719" y="4691289"/>
            <a:ext cx="1053237" cy="12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AD7DC9F-4546-2719-12EA-E3ADAB3E6582}"/>
              </a:ext>
            </a:extLst>
          </p:cNvPr>
          <p:cNvSpPr txBox="1"/>
          <p:nvPr/>
        </p:nvSpPr>
        <p:spPr>
          <a:xfrm>
            <a:off x="2684146" y="480870"/>
            <a:ext cx="588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Graphs labels and legends must be readable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EE4DF6-4A45-E100-7DCA-15BBC5E033EB}"/>
              </a:ext>
            </a:extLst>
          </p:cNvPr>
          <p:cNvSpPr txBox="1"/>
          <p:nvPr/>
        </p:nvSpPr>
        <p:spPr>
          <a:xfrm>
            <a:off x="6860638" y="1036953"/>
            <a:ext cx="58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Consistent font between text and graphs (wherever possible)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F8CFFD-D735-59BE-F62E-F055EEB0EA0B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2698797" y="901519"/>
            <a:ext cx="561238" cy="715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8B0960-47E6-7A48-A522-0347F2166BF7}"/>
              </a:ext>
            </a:extLst>
          </p:cNvPr>
          <p:cNvCxnSpPr>
            <a:cxnSpLocks/>
          </p:cNvCxnSpPr>
          <p:nvPr/>
        </p:nvCxnSpPr>
        <p:spPr>
          <a:xfrm flipH="1">
            <a:off x="11334754" y="1461380"/>
            <a:ext cx="339210" cy="3829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AD58BE-FDCC-8CAA-FACF-A80E8C2E4BC4}"/>
              </a:ext>
            </a:extLst>
          </p:cNvPr>
          <p:cNvCxnSpPr>
            <a:cxnSpLocks/>
            <a:endCxn id="42" idx="3"/>
          </p:cNvCxnSpPr>
          <p:nvPr/>
        </p:nvCxnSpPr>
        <p:spPr>
          <a:xfrm>
            <a:off x="9594299" y="1424895"/>
            <a:ext cx="0" cy="2935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9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Widescreen</PresentationFormat>
  <Paragraphs>74</Paragraphs>
  <Slides>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CMU Serif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Rota</dc:creator>
  <cp:lastModifiedBy>Alberto Rota</cp:lastModifiedBy>
  <cp:revision>58</cp:revision>
  <dcterms:created xsi:type="dcterms:W3CDTF">2022-12-03T14:38:51Z</dcterms:created>
  <dcterms:modified xsi:type="dcterms:W3CDTF">2023-09-18T15:26:05Z</dcterms:modified>
</cp:coreProperties>
</file>